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1"/>
  </p:notesMasterIdLst>
  <p:sldIdLst>
    <p:sldId id="262" r:id="rId2"/>
    <p:sldId id="269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73" r:id="rId12"/>
    <p:sldId id="277" r:id="rId13"/>
    <p:sldId id="280" r:id="rId14"/>
    <p:sldId id="283" r:id="rId15"/>
    <p:sldId id="284" r:id="rId16"/>
    <p:sldId id="285" r:id="rId17"/>
    <p:sldId id="295" r:id="rId18"/>
    <p:sldId id="296" r:id="rId19"/>
    <p:sldId id="297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06908-7201-4D84-B7C4-8EA744276C30}" v="3" dt="2024-01-26T20:56:24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5" autoAdjust="0"/>
    <p:restoredTop sz="95859" autoAdjust="0"/>
  </p:normalViewPr>
  <p:slideViewPr>
    <p:cSldViewPr snapToGrid="0">
      <p:cViewPr varScale="1">
        <p:scale>
          <a:sx n="88" d="100"/>
          <a:sy n="88" d="100"/>
        </p:scale>
        <p:origin x="184" y="6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stabilization,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3DB3-0243-45D5-87FD-27D2F51D200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3DB3-0243-45D5-87FD-27D2F51D200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1/31/24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1068160" y="3171825"/>
            <a:ext cx="7247166" cy="78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Team Name – WUZZI-WUZZI</a:t>
            </a:r>
          </a:p>
          <a:p>
            <a:endParaRPr lang="en-US" sz="1800" b="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568223" y="3949510"/>
            <a:ext cx="6247040" cy="100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Members –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 </a:t>
            </a:r>
          </a:p>
          <a:p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Abhijnan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Maji, Adarsh Pratap Singh , Prakhar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Namdeo</a:t>
            </a:r>
            <a:endParaRPr lang="en-US" dirty="0"/>
          </a:p>
          <a:p>
            <a:endParaRPr lang="en-US" b="1" i="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068160" y="1455672"/>
            <a:ext cx="7031333" cy="142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i="1" kern="1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Enhancing Road Safety: </a:t>
            </a:r>
            <a:b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</a:br>
            <a: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 ML/DL Approach to Accident Prediction and Prevention</a:t>
            </a:r>
            <a:endParaRPr lang="en-US" sz="28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 USED – NEURAL NETWORKS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C3FB46-D0DE-404D-643B-98F71BDC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96" y="1225817"/>
            <a:ext cx="6116451" cy="473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25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9E4DC-DAA0-43A5-BDF6-DF588211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3" y="324983"/>
            <a:ext cx="8334697" cy="369332"/>
          </a:xfrm>
        </p:spPr>
        <p:txBody>
          <a:bodyPr/>
          <a:lstStyle/>
          <a:p>
            <a:r>
              <a:rPr lang="en-IN" sz="2800" dirty="0"/>
              <a:t>What does our data show?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D66A-D844-4658-A852-1618C11A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" y="1649370"/>
            <a:ext cx="5639810" cy="393433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82D8D-BED8-4670-836C-98AFD196D408}"/>
              </a:ext>
            </a:extLst>
          </p:cNvPr>
          <p:cNvSpPr/>
          <p:nvPr/>
        </p:nvSpPr>
        <p:spPr>
          <a:xfrm>
            <a:off x="180654" y="4286250"/>
            <a:ext cx="5373202" cy="415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55" y="1857568"/>
            <a:ext cx="2345291" cy="175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86" y="3736367"/>
            <a:ext cx="2317164" cy="17684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342" y="5594120"/>
            <a:ext cx="5457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(Source: Road Accidents in India - Ministry of Road Transport &amp; Highways, 2022)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5876" y="5601814"/>
            <a:ext cx="33126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https://www.quora.com/Roundabouts-in-Chandigarh</a:t>
            </a:r>
          </a:p>
        </p:txBody>
      </p:sp>
    </p:spTree>
    <p:extLst>
      <p:ext uri="{BB962C8B-B14F-4D97-AF65-F5344CB8AC3E}">
        <p14:creationId xmlns:p14="http://schemas.microsoft.com/office/powerpoint/2010/main" val="6407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878" y="202990"/>
            <a:ext cx="7410771" cy="5545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deployment and video capturing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586" y="1403666"/>
            <a:ext cx="429347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“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DJI Mavic Mini 3 Pro</a:t>
            </a:r>
            <a:r>
              <a:rPr lang="en-US" sz="1600" dirty="0">
                <a:latin typeface="+mn-lt"/>
              </a:rPr>
              <a:t>” has been used for a series of drone flights.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It offers exceptionally reliable and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4K@60fps</a:t>
            </a:r>
            <a:r>
              <a:rPr lang="en-US" sz="1600" dirty="0">
                <a:latin typeface="+mn-lt"/>
              </a:rPr>
              <a:t> video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It is also equipped with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3-axis </a:t>
            </a:r>
            <a:r>
              <a:rPr lang="en-US" sz="1600" dirty="0">
                <a:latin typeface="+mn-lt"/>
              </a:rPr>
              <a:t>mechanical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 gimbal </a:t>
            </a:r>
            <a:r>
              <a:rPr lang="en-US" sz="1600" dirty="0">
                <a:latin typeface="+mn-lt"/>
              </a:rPr>
              <a:t>for video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stabilization</a:t>
            </a:r>
            <a:r>
              <a:rPr lang="en-US" sz="1600" dirty="0">
                <a:latin typeface="+mn-lt"/>
              </a:rPr>
              <a:t>.</a:t>
            </a:r>
          </a:p>
          <a:p>
            <a:pPr algn="just"/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data was collected for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multiple days</a:t>
            </a:r>
            <a:r>
              <a:rPr lang="en-US" sz="1600" dirty="0">
                <a:latin typeface="+mn-lt"/>
              </a:rPr>
              <a:t> in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August-October</a:t>
            </a:r>
            <a:r>
              <a:rPr lang="en-US" sz="1600" dirty="0">
                <a:latin typeface="+mn-lt"/>
              </a:rPr>
              <a:t> 2023 during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different times of the day</a:t>
            </a:r>
            <a:r>
              <a:rPr lang="en-US" sz="1600" dirty="0">
                <a:latin typeface="+mn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period of data collection was decided based on 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time of accident information </a:t>
            </a:r>
            <a:r>
              <a:rPr lang="en-US" sz="1600" dirty="0">
                <a:latin typeface="+mn-lt"/>
              </a:rPr>
              <a:t>obtained from 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local police</a:t>
            </a:r>
            <a:r>
              <a:rPr lang="en-US" sz="1600" dirty="0">
                <a:latin typeface="+mn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Recording was done only when the weather was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clear</a:t>
            </a:r>
            <a:r>
              <a:rPr lang="en-US" sz="1600" dirty="0">
                <a:latin typeface="+mn-lt"/>
              </a:rPr>
              <a:t> outside.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1066" b="8328"/>
          <a:stretch/>
        </p:blipFill>
        <p:spPr>
          <a:xfrm>
            <a:off x="7205893" y="1054818"/>
            <a:ext cx="1833003" cy="183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362" b="8312"/>
          <a:stretch/>
        </p:blipFill>
        <p:spPr>
          <a:xfrm>
            <a:off x="5160579" y="2312277"/>
            <a:ext cx="1825368" cy="1839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97" y="4235668"/>
            <a:ext cx="2132799" cy="2028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4231" y="2890345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Drone body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4236" y="4151586"/>
            <a:ext cx="131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Remote controller</a:t>
            </a:r>
          </a:p>
        </p:txBody>
      </p:sp>
      <p:cxnSp>
        <p:nvCxnSpPr>
          <p:cNvPr id="12" name="Elbow Connector 11"/>
          <p:cNvCxnSpPr/>
          <p:nvPr/>
        </p:nvCxnSpPr>
        <p:spPr>
          <a:xfrm>
            <a:off x="714703" y="3426372"/>
            <a:ext cx="6863256" cy="2575035"/>
          </a:xfrm>
          <a:prstGeom prst="bentConnector3">
            <a:avLst>
              <a:gd name="adj1" fmla="val 622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1975945" y="1100704"/>
            <a:ext cx="5013434" cy="444317"/>
          </a:xfrm>
          <a:custGeom>
            <a:avLst/>
            <a:gdLst>
              <a:gd name="connsiteX0" fmla="*/ 0 w 5013434"/>
              <a:gd name="connsiteY0" fmla="*/ 360234 h 444317"/>
              <a:gd name="connsiteX1" fmla="*/ 903889 w 5013434"/>
              <a:gd name="connsiteY1" fmla="*/ 86965 h 444317"/>
              <a:gd name="connsiteX2" fmla="*/ 2385848 w 5013434"/>
              <a:gd name="connsiteY2" fmla="*/ 2882 h 444317"/>
              <a:gd name="connsiteX3" fmla="*/ 4067503 w 5013434"/>
              <a:gd name="connsiteY3" fmla="*/ 171048 h 444317"/>
              <a:gd name="connsiteX4" fmla="*/ 5013434 w 5013434"/>
              <a:gd name="connsiteY4" fmla="*/ 444317 h 44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434" h="444317">
                <a:moveTo>
                  <a:pt x="0" y="360234"/>
                </a:moveTo>
                <a:cubicBezTo>
                  <a:pt x="253124" y="253379"/>
                  <a:pt x="506248" y="146524"/>
                  <a:pt x="903889" y="86965"/>
                </a:cubicBezTo>
                <a:cubicBezTo>
                  <a:pt x="1301530" y="27406"/>
                  <a:pt x="1858579" y="-11132"/>
                  <a:pt x="2385848" y="2882"/>
                </a:cubicBezTo>
                <a:cubicBezTo>
                  <a:pt x="2913117" y="16896"/>
                  <a:pt x="3629572" y="97475"/>
                  <a:pt x="4067503" y="171048"/>
                </a:cubicBezTo>
                <a:cubicBezTo>
                  <a:pt x="4505434" y="244620"/>
                  <a:pt x="4887310" y="370745"/>
                  <a:pt x="5013434" y="4443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</p:cNvCxnSpPr>
          <p:nvPr/>
        </p:nvCxnSpPr>
        <p:spPr>
          <a:xfrm>
            <a:off x="6989379" y="1545021"/>
            <a:ext cx="58858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843" y="217355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4248" y="2286460"/>
            <a:ext cx="4875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Video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Analysis: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53" y="3074857"/>
            <a:ext cx="8170893" cy="16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893" y="1129890"/>
            <a:ext cx="6766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 for traffic data extraction: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893" y="1763920"/>
            <a:ext cx="40763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Setting of </a:t>
            </a:r>
            <a:r>
              <a:rPr lang="en-US" sz="1600" b="1" dirty="0">
                <a:solidFill>
                  <a:srgbClr val="0070C0"/>
                </a:solidFill>
              </a:rPr>
              <a:t>Region Of Interest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70C0"/>
                </a:solidFill>
              </a:rPr>
              <a:t>ROI</a:t>
            </a:r>
            <a:r>
              <a:rPr lang="en-US" sz="1600" dirty="0"/>
              <a:t>) over the roundabout region.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Vehicles are detected using the trained </a:t>
            </a:r>
            <a:r>
              <a:rPr lang="en-US" sz="1600" b="1" dirty="0">
                <a:solidFill>
                  <a:srgbClr val="0070C0"/>
                </a:solidFill>
              </a:rPr>
              <a:t>detection model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Next, they are tracked using the </a:t>
            </a:r>
            <a:r>
              <a:rPr lang="en-US" sz="1600" b="1" dirty="0">
                <a:solidFill>
                  <a:srgbClr val="0070C0"/>
                </a:solidFill>
              </a:rPr>
              <a:t>tracking algorithm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Generated </a:t>
            </a:r>
            <a:r>
              <a:rPr lang="en-US" sz="1600" b="1" dirty="0">
                <a:solidFill>
                  <a:srgbClr val="0070C0"/>
                </a:solidFill>
              </a:rPr>
              <a:t>ROI</a:t>
            </a:r>
            <a:r>
              <a:rPr lang="en-US" sz="1600" dirty="0"/>
              <a:t> is then </a:t>
            </a:r>
            <a:r>
              <a:rPr lang="en-US" sz="1600" b="1" dirty="0">
                <a:solidFill>
                  <a:srgbClr val="0070C0"/>
                </a:solidFill>
              </a:rPr>
              <a:t>masked</a:t>
            </a:r>
            <a:r>
              <a:rPr lang="en-US" sz="1600" dirty="0"/>
              <a:t> over the frame.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Trajectories</a:t>
            </a:r>
            <a:r>
              <a:rPr lang="en-US" sz="1600" dirty="0"/>
              <a:t> of the tracked vehicles are then used to obtain the </a:t>
            </a:r>
            <a:r>
              <a:rPr lang="en-US" sz="1600" b="1" dirty="0">
                <a:solidFill>
                  <a:srgbClr val="0070C0"/>
                </a:solidFill>
              </a:rPr>
              <a:t>traffic flow parameters</a:t>
            </a:r>
            <a:r>
              <a:rPr lang="en-U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Seven counter lines </a:t>
            </a:r>
            <a:r>
              <a:rPr lang="en-US" sz="1600" dirty="0"/>
              <a:t>have been drawn to get the </a:t>
            </a:r>
            <a:r>
              <a:rPr lang="en-US" sz="1600" b="1" dirty="0">
                <a:solidFill>
                  <a:srgbClr val="0070C0"/>
                </a:solidFill>
              </a:rPr>
              <a:t>speed</a:t>
            </a:r>
            <a:r>
              <a:rPr lang="en-US" sz="1600" dirty="0"/>
              <a:t> of vehicles while crossing the lines.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Speed data is then utilized to draw a </a:t>
            </a:r>
            <a:r>
              <a:rPr lang="en-US" sz="1600" b="1" dirty="0">
                <a:solidFill>
                  <a:srgbClr val="0070C0"/>
                </a:solidFill>
              </a:rPr>
              <a:t>speed profile</a:t>
            </a:r>
            <a:r>
              <a:rPr lang="en-US" sz="16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371" r="4368" b="2074"/>
          <a:stretch/>
        </p:blipFill>
        <p:spPr>
          <a:xfrm>
            <a:off x="5153026" y="1129890"/>
            <a:ext cx="3090040" cy="2235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1284" r="3102"/>
          <a:stretch/>
        </p:blipFill>
        <p:spPr>
          <a:xfrm>
            <a:off x="4425568" y="3679999"/>
            <a:ext cx="4544955" cy="25947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6264" y="3398246"/>
            <a:ext cx="13035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Region Of Interest (ROI)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7986" y="6274711"/>
            <a:ext cx="16001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Detection using trained model</a:t>
            </a:r>
          </a:p>
        </p:txBody>
      </p:sp>
    </p:spTree>
    <p:extLst>
      <p:ext uri="{BB962C8B-B14F-4D97-AF65-F5344CB8AC3E}">
        <p14:creationId xmlns:p14="http://schemas.microsoft.com/office/powerpoint/2010/main" val="4384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0" r="5058"/>
          <a:stretch/>
        </p:blipFill>
        <p:spPr>
          <a:xfrm>
            <a:off x="311742" y="1216563"/>
            <a:ext cx="4034285" cy="30149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709815" y="3565593"/>
            <a:ext cx="942979" cy="399393"/>
            <a:chOff x="3709815" y="3565593"/>
            <a:chExt cx="942979" cy="399393"/>
          </a:xfrm>
        </p:grpSpPr>
        <p:sp>
          <p:nvSpPr>
            <p:cNvPr id="6" name="Chevron 5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1" r="7931"/>
          <a:stretch/>
        </p:blipFill>
        <p:spPr>
          <a:xfrm>
            <a:off x="4690901" y="1216563"/>
            <a:ext cx="4130566" cy="3014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294" r="10575" b="4279"/>
          <a:stretch/>
        </p:blipFill>
        <p:spPr>
          <a:xfrm>
            <a:off x="4346027" y="3565593"/>
            <a:ext cx="4656083" cy="283863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 rot="5400000">
            <a:off x="8071609" y="2973234"/>
            <a:ext cx="942979" cy="399393"/>
            <a:chOff x="3709815" y="3565593"/>
            <a:chExt cx="942979" cy="399393"/>
          </a:xfrm>
        </p:grpSpPr>
        <p:sp>
          <p:nvSpPr>
            <p:cNvPr id="15" name="Chevron 14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1247" r="1260" b="1598"/>
          <a:stretch/>
        </p:blipFill>
        <p:spPr>
          <a:xfrm>
            <a:off x="251418" y="4020976"/>
            <a:ext cx="3836276" cy="2559583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 rot="10800000">
            <a:off x="3874537" y="5006650"/>
            <a:ext cx="942979" cy="399393"/>
            <a:chOff x="3709815" y="3565593"/>
            <a:chExt cx="942979" cy="399393"/>
          </a:xfrm>
        </p:grpSpPr>
        <p:sp>
          <p:nvSpPr>
            <p:cNvPr id="22" name="Chevron 21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25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797" y="2055166"/>
            <a:ext cx="35631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Virtual line counter </a:t>
            </a:r>
            <a:r>
              <a:rPr lang="en-US" sz="1600" dirty="0"/>
              <a:t>is positioned on </a:t>
            </a:r>
            <a:r>
              <a:rPr lang="en-US" sz="1600" b="1" dirty="0">
                <a:solidFill>
                  <a:srgbClr val="0070C0"/>
                </a:solidFill>
              </a:rPr>
              <a:t>each leg </a:t>
            </a:r>
            <a:r>
              <a:rPr lang="en-US" sz="1600" dirty="0"/>
              <a:t>to measure </a:t>
            </a:r>
            <a:r>
              <a:rPr lang="en-US" sz="1600" b="1" dirty="0">
                <a:solidFill>
                  <a:srgbClr val="0070C0"/>
                </a:solidFill>
              </a:rPr>
              <a:t>traffic volume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>
                <a:solidFill>
                  <a:srgbClr val="0070C0"/>
                </a:solidFill>
              </a:rPr>
              <a:t>exact number </a:t>
            </a:r>
            <a:r>
              <a:rPr lang="en-US" sz="1600" dirty="0"/>
              <a:t>of vehicles </a:t>
            </a:r>
            <a:r>
              <a:rPr lang="en-US" sz="1600" b="1" dirty="0">
                <a:solidFill>
                  <a:srgbClr val="0070C0"/>
                </a:solidFill>
              </a:rPr>
              <a:t>entering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0070C0"/>
                </a:solidFill>
              </a:rPr>
              <a:t>exiting</a:t>
            </a:r>
            <a:r>
              <a:rPr lang="en-US" sz="1600" dirty="0"/>
              <a:t> the roundabout is provided by the virtual counters.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 example </a:t>
            </a:r>
            <a:r>
              <a:rPr lang="en-US" sz="1600" b="1" dirty="0">
                <a:solidFill>
                  <a:srgbClr val="0070C0"/>
                </a:solidFill>
              </a:rPr>
              <a:t>OD matrix </a:t>
            </a:r>
            <a:r>
              <a:rPr lang="en-US" sz="1600" dirty="0"/>
              <a:t>for 15 minutes data at a site in Greater Noida during morning hours is shown alongside.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From OD matrix, it is evident that, west side of the site has some activity area which attracts and produces vehicular trips.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94" y="1321415"/>
            <a:ext cx="6766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 for traffic data extraction: (Contd..)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33970" y="1641536"/>
            <a:ext cx="7464647" cy="3014392"/>
            <a:chOff x="1293758" y="1499222"/>
            <a:chExt cx="7464647" cy="30143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1" r="7931"/>
            <a:stretch/>
          </p:blipFill>
          <p:spPr>
            <a:xfrm>
              <a:off x="4550979" y="1499222"/>
              <a:ext cx="4207426" cy="3014392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1293758" y="1987276"/>
              <a:ext cx="4277710" cy="340484"/>
            </a:xfrm>
            <a:custGeom>
              <a:avLst/>
              <a:gdLst>
                <a:gd name="connsiteX0" fmla="*/ 0 w 4277710"/>
                <a:gd name="connsiteY0" fmla="*/ 210207 h 340484"/>
                <a:gd name="connsiteX1" fmla="*/ 2806262 w 4277710"/>
                <a:gd name="connsiteY1" fmla="*/ 189186 h 340484"/>
                <a:gd name="connsiteX2" fmla="*/ 3668110 w 4277710"/>
                <a:gd name="connsiteY2" fmla="*/ 336331 h 340484"/>
                <a:gd name="connsiteX3" fmla="*/ 4277710 w 4277710"/>
                <a:gd name="connsiteY3" fmla="*/ 0 h 3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7710" h="340484">
                  <a:moveTo>
                    <a:pt x="0" y="210207"/>
                  </a:moveTo>
                  <a:cubicBezTo>
                    <a:pt x="1097455" y="189186"/>
                    <a:pt x="2194910" y="168165"/>
                    <a:pt x="2806262" y="189186"/>
                  </a:cubicBezTo>
                  <a:cubicBezTo>
                    <a:pt x="3417614" y="210207"/>
                    <a:pt x="3422869" y="367862"/>
                    <a:pt x="3668110" y="336331"/>
                  </a:cubicBezTo>
                  <a:cubicBezTo>
                    <a:pt x="3913351" y="304800"/>
                    <a:pt x="4141076" y="52552"/>
                    <a:pt x="4277710" y="0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67263" y="2305050"/>
              <a:ext cx="229306" cy="833438"/>
            </a:xfrm>
            <a:custGeom>
              <a:avLst/>
              <a:gdLst>
                <a:gd name="connsiteX0" fmla="*/ 0 w 229306"/>
                <a:gd name="connsiteY0" fmla="*/ 0 h 833438"/>
                <a:gd name="connsiteX1" fmla="*/ 214312 w 229306"/>
                <a:gd name="connsiteY1" fmla="*/ 309563 h 833438"/>
                <a:gd name="connsiteX2" fmla="*/ 195262 w 229306"/>
                <a:gd name="connsiteY2" fmla="*/ 652463 h 833438"/>
                <a:gd name="connsiteX3" fmla="*/ 66675 w 229306"/>
                <a:gd name="connsiteY3" fmla="*/ 833438 h 83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306" h="833438">
                  <a:moveTo>
                    <a:pt x="0" y="0"/>
                  </a:moveTo>
                  <a:cubicBezTo>
                    <a:pt x="90884" y="100409"/>
                    <a:pt x="181768" y="200819"/>
                    <a:pt x="214312" y="309563"/>
                  </a:cubicBezTo>
                  <a:cubicBezTo>
                    <a:pt x="246856" y="418307"/>
                    <a:pt x="219868" y="565151"/>
                    <a:pt x="195262" y="652463"/>
                  </a:cubicBezTo>
                  <a:cubicBezTo>
                    <a:pt x="170656" y="739775"/>
                    <a:pt x="118665" y="786606"/>
                    <a:pt x="66675" y="833438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776788" y="2309813"/>
              <a:ext cx="1874848" cy="1952625"/>
            </a:xfrm>
            <a:custGeom>
              <a:avLst/>
              <a:gdLst>
                <a:gd name="connsiteX0" fmla="*/ 0 w 1874848"/>
                <a:gd name="connsiteY0" fmla="*/ 0 h 1952625"/>
                <a:gd name="connsiteX1" fmla="*/ 404812 w 1874848"/>
                <a:gd name="connsiteY1" fmla="*/ 190500 h 1952625"/>
                <a:gd name="connsiteX2" fmla="*/ 1214437 w 1874848"/>
                <a:gd name="connsiteY2" fmla="*/ 423862 h 1952625"/>
                <a:gd name="connsiteX3" fmla="*/ 1619250 w 1874848"/>
                <a:gd name="connsiteY3" fmla="*/ 747712 h 1952625"/>
                <a:gd name="connsiteX4" fmla="*/ 1857375 w 1874848"/>
                <a:gd name="connsiteY4" fmla="*/ 1428750 h 1952625"/>
                <a:gd name="connsiteX5" fmla="*/ 1838325 w 1874848"/>
                <a:gd name="connsiteY5" fmla="*/ 1952625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48" h="1952625">
                  <a:moveTo>
                    <a:pt x="0" y="0"/>
                  </a:moveTo>
                  <a:cubicBezTo>
                    <a:pt x="101203" y="59928"/>
                    <a:pt x="202406" y="119856"/>
                    <a:pt x="404812" y="190500"/>
                  </a:cubicBezTo>
                  <a:cubicBezTo>
                    <a:pt x="607218" y="261144"/>
                    <a:pt x="1012031" y="330993"/>
                    <a:pt x="1214437" y="423862"/>
                  </a:cubicBezTo>
                  <a:cubicBezTo>
                    <a:pt x="1416843" y="516731"/>
                    <a:pt x="1512094" y="580231"/>
                    <a:pt x="1619250" y="747712"/>
                  </a:cubicBezTo>
                  <a:cubicBezTo>
                    <a:pt x="1726406" y="915193"/>
                    <a:pt x="1820863" y="1227931"/>
                    <a:pt x="1857375" y="1428750"/>
                  </a:cubicBezTo>
                  <a:cubicBezTo>
                    <a:pt x="1893888" y="1629569"/>
                    <a:pt x="1866106" y="1791097"/>
                    <a:pt x="1838325" y="1952625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905500" y="2238375"/>
              <a:ext cx="2281238" cy="624964"/>
            </a:xfrm>
            <a:custGeom>
              <a:avLst/>
              <a:gdLst>
                <a:gd name="connsiteX0" fmla="*/ 0 w 2281238"/>
                <a:gd name="connsiteY0" fmla="*/ 457200 h 624964"/>
                <a:gd name="connsiteX1" fmla="*/ 752475 w 2281238"/>
                <a:gd name="connsiteY1" fmla="*/ 623888 h 624964"/>
                <a:gd name="connsiteX2" fmla="*/ 1400175 w 2281238"/>
                <a:gd name="connsiteY2" fmla="*/ 500063 h 624964"/>
                <a:gd name="connsiteX3" fmla="*/ 2281238 w 2281238"/>
                <a:gd name="connsiteY3" fmla="*/ 0 h 62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238" h="624964">
                  <a:moveTo>
                    <a:pt x="0" y="457200"/>
                  </a:moveTo>
                  <a:cubicBezTo>
                    <a:pt x="259556" y="536972"/>
                    <a:pt x="519113" y="616744"/>
                    <a:pt x="752475" y="623888"/>
                  </a:cubicBezTo>
                  <a:cubicBezTo>
                    <a:pt x="985837" y="631032"/>
                    <a:pt x="1145381" y="604044"/>
                    <a:pt x="1400175" y="500063"/>
                  </a:cubicBezTo>
                  <a:cubicBezTo>
                    <a:pt x="1654969" y="396082"/>
                    <a:pt x="2281238" y="0"/>
                    <a:pt x="2281238" y="0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776788" y="3138488"/>
              <a:ext cx="54292" cy="542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72250" y="4262438"/>
              <a:ext cx="38100" cy="145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3"/>
            </p:cNvCxnSpPr>
            <p:nvPr/>
          </p:nvCxnSpPr>
          <p:spPr>
            <a:xfrm flipV="1">
              <a:off x="5571468" y="1706880"/>
              <a:ext cx="334032" cy="2803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3"/>
            </p:cNvCxnSpPr>
            <p:nvPr/>
          </p:nvCxnSpPr>
          <p:spPr>
            <a:xfrm flipV="1">
              <a:off x="8186738" y="2184161"/>
              <a:ext cx="58102" cy="542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Chevron 27"/>
          <p:cNvSpPr/>
          <p:nvPr/>
        </p:nvSpPr>
        <p:spPr>
          <a:xfrm rot="5400000">
            <a:off x="6484413" y="4780358"/>
            <a:ext cx="391830" cy="355017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22" y="5259805"/>
            <a:ext cx="1798476" cy="97544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738518" y="4052479"/>
            <a:ext cx="255487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302921" y="4052478"/>
            <a:ext cx="1078976" cy="1001441"/>
          </a:xfrm>
          <a:custGeom>
            <a:avLst/>
            <a:gdLst>
              <a:gd name="connsiteX0" fmla="*/ 0 w 2081349"/>
              <a:gd name="connsiteY0" fmla="*/ 0 h 1733006"/>
              <a:gd name="connsiteX1" fmla="*/ 217714 w 2081349"/>
              <a:gd name="connsiteY1" fmla="*/ 130629 h 1733006"/>
              <a:gd name="connsiteX2" fmla="*/ 252549 w 2081349"/>
              <a:gd name="connsiteY2" fmla="*/ 557349 h 1733006"/>
              <a:gd name="connsiteX3" fmla="*/ 252549 w 2081349"/>
              <a:gd name="connsiteY3" fmla="*/ 1419498 h 1733006"/>
              <a:gd name="connsiteX4" fmla="*/ 348343 w 2081349"/>
              <a:gd name="connsiteY4" fmla="*/ 1602378 h 1733006"/>
              <a:gd name="connsiteX5" fmla="*/ 583474 w 2081349"/>
              <a:gd name="connsiteY5" fmla="*/ 1645920 h 1733006"/>
              <a:gd name="connsiteX6" fmla="*/ 1645920 w 2081349"/>
              <a:gd name="connsiteY6" fmla="*/ 1654629 h 1733006"/>
              <a:gd name="connsiteX7" fmla="*/ 2081349 w 2081349"/>
              <a:gd name="connsiteY7" fmla="*/ 1733006 h 173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1349" h="1733006">
                <a:moveTo>
                  <a:pt x="0" y="0"/>
                </a:moveTo>
                <a:cubicBezTo>
                  <a:pt x="87811" y="18869"/>
                  <a:pt x="175623" y="37738"/>
                  <a:pt x="217714" y="130629"/>
                </a:cubicBezTo>
                <a:cubicBezTo>
                  <a:pt x="259805" y="223520"/>
                  <a:pt x="246743" y="342538"/>
                  <a:pt x="252549" y="557349"/>
                </a:cubicBezTo>
                <a:cubicBezTo>
                  <a:pt x="258355" y="772160"/>
                  <a:pt x="236583" y="1245327"/>
                  <a:pt x="252549" y="1419498"/>
                </a:cubicBezTo>
                <a:cubicBezTo>
                  <a:pt x="268515" y="1593670"/>
                  <a:pt x="293189" y="1564641"/>
                  <a:pt x="348343" y="1602378"/>
                </a:cubicBezTo>
                <a:cubicBezTo>
                  <a:pt x="403497" y="1640115"/>
                  <a:pt x="367211" y="1637212"/>
                  <a:pt x="583474" y="1645920"/>
                </a:cubicBezTo>
                <a:cubicBezTo>
                  <a:pt x="799737" y="1654628"/>
                  <a:pt x="1396274" y="1640115"/>
                  <a:pt x="1645920" y="1654629"/>
                </a:cubicBezTo>
                <a:cubicBezTo>
                  <a:pt x="1895566" y="1669143"/>
                  <a:pt x="2023292" y="1722846"/>
                  <a:pt x="2081349" y="1733006"/>
                </a:cubicBezTo>
              </a:path>
            </a:pathLst>
          </a:cu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1" idx="7"/>
          </p:cNvCxnSpPr>
          <p:nvPr/>
        </p:nvCxnSpPr>
        <p:spPr>
          <a:xfrm>
            <a:off x="5381897" y="5053919"/>
            <a:ext cx="1036320" cy="2919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4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256602"/>
            <a:ext cx="7313655" cy="554587"/>
          </a:xfrm>
        </p:spPr>
        <p:txBody>
          <a:bodyPr/>
          <a:lstStyle/>
          <a:p>
            <a:r>
              <a:rPr lang="en-US" sz="2400" dirty="0"/>
              <a:t>Computer Vision Technologies on Indian Traffic </a:t>
            </a:r>
            <a:r>
              <a:rPr lang="en-US" sz="2400" dirty="0" err="1"/>
              <a:t>Scenerio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56A1-9B8E-7353-BDD5-8FB2167FD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Conflict points</a:t>
            </a:r>
          </a:p>
        </p:txBody>
      </p:sp>
      <p:pic>
        <p:nvPicPr>
          <p:cNvPr id="5" name="Picture 4" descr="Aerial view of a roundabout&#10;&#10;Description automatically generated">
            <a:extLst>
              <a:ext uri="{FF2B5EF4-FFF2-40B4-BE49-F238E27FC236}">
                <a16:creationId xmlns:a16="http://schemas.microsoft.com/office/drawing/2014/main" id="{C75C9EF0-729E-1E08-DF60-C778A3BA2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5" y="1976396"/>
            <a:ext cx="7993310" cy="43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2" y="109480"/>
            <a:ext cx="5626259" cy="702527"/>
          </a:xfrm>
        </p:spPr>
        <p:txBody>
          <a:bodyPr/>
          <a:lstStyle/>
          <a:p>
            <a:r>
              <a:rPr lang="en-IN" sz="3600" b="1" dirty="0">
                <a:effectLst/>
                <a:latin typeface="TrebuchetMS" panose="020B0703020202090204" pitchFamily="34" charset="0"/>
              </a:rPr>
              <a:t>Extended Futuristic Work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2" y="1253829"/>
            <a:ext cx="8768137" cy="33370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Conflict analysis will help in prioritization of networks (Intersection).</a:t>
            </a:r>
          </a:p>
          <a:p>
            <a:r>
              <a:rPr lang="en-US" dirty="0"/>
              <a:t>Driver Warning System can be developed on real time basis.</a:t>
            </a:r>
          </a:p>
          <a:p>
            <a:r>
              <a:rPr lang="en-US" dirty="0"/>
              <a:t>Traffic Safety Interventions can be formulated to reduce crash numbers.</a:t>
            </a:r>
          </a:p>
          <a:p>
            <a:r>
              <a:rPr lang="en-US" dirty="0"/>
              <a:t>Vehicle </a:t>
            </a:r>
            <a:r>
              <a:rPr lang="en-US" dirty="0" err="1"/>
              <a:t>Adhoc</a:t>
            </a:r>
            <a:r>
              <a:rPr lang="en-US" dirty="0"/>
              <a:t> network can be developed utilizing prolonged surveillance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8488-5147-DD56-9130-C41F12C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009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109480"/>
            <a:ext cx="2138800" cy="702527"/>
          </a:xfrm>
        </p:spPr>
        <p:txBody>
          <a:bodyPr/>
          <a:lstStyle/>
          <a:p>
            <a:r>
              <a:rPr lang="en-IN" sz="3600" b="1" dirty="0">
                <a:effectLst/>
                <a:latin typeface="TrebuchetMS" panose="020B0703020202090204" pitchFamily="34" charset="0"/>
              </a:rPr>
              <a:t>Contents</a:t>
            </a:r>
            <a:r>
              <a:rPr lang="en-IN" sz="2800" b="1" dirty="0">
                <a:effectLst/>
                <a:latin typeface="TrebuchetMS" panose="020B0703020202090204" pitchFamily="34" charset="0"/>
              </a:rPr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Data </a:t>
            </a:r>
            <a:r>
              <a:rPr lang="en-US" dirty="0" err="1"/>
              <a:t>Introdcution</a:t>
            </a:r>
            <a:endParaRPr lang="en-US" dirty="0"/>
          </a:p>
          <a:p>
            <a:r>
              <a:rPr lang="en-US" dirty="0"/>
              <a:t>Data exploration insights</a:t>
            </a:r>
          </a:p>
          <a:p>
            <a:r>
              <a:rPr lang="en-US" dirty="0"/>
              <a:t>ML Models  Used</a:t>
            </a:r>
          </a:p>
          <a:p>
            <a:r>
              <a:rPr lang="en-US" dirty="0"/>
              <a:t>Predicting Hotspot regions using QGIS</a:t>
            </a:r>
          </a:p>
          <a:p>
            <a:r>
              <a:rPr lang="en-US" sz="2400" dirty="0"/>
              <a:t>Computer Vision Technologies on Indian Traffic </a:t>
            </a:r>
            <a:r>
              <a:rPr lang="en-US" sz="2400" dirty="0" err="1"/>
              <a:t>Scenerio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BCAE-B286-5DD1-CC81-5D305BB4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8E67F-219E-0475-72D1-83686D229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54" y="1369104"/>
            <a:ext cx="4288604" cy="4784213"/>
          </a:xfrm>
        </p:spPr>
        <p:txBody>
          <a:bodyPr wrap="square" anchor="t">
            <a:normAutofit/>
          </a:bodyPr>
          <a:lstStyle/>
          <a:p>
            <a:r>
              <a:rPr lang="en-IN" dirty="0">
                <a:effectLst/>
              </a:rPr>
              <a:t>Identify common causes of car accidents to help prevent car accidents before they happen. </a:t>
            </a:r>
          </a:p>
          <a:p>
            <a:endParaRPr lang="en-IN" dirty="0">
              <a:effectLst/>
            </a:endParaRPr>
          </a:p>
          <a:p>
            <a:r>
              <a:rPr lang="en-IN" dirty="0">
                <a:effectLst/>
              </a:rPr>
              <a:t>Predict severity of car accidents to help protect people </a:t>
            </a:r>
            <a:r>
              <a:rPr lang="en-IN" b="1" dirty="0">
                <a:effectLst/>
              </a:rPr>
              <a:t>after </a:t>
            </a:r>
            <a:r>
              <a:rPr lang="en-IN" dirty="0">
                <a:effectLst/>
              </a:rPr>
              <a:t>a car accident has taken place. 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r>
              <a:rPr lang="en-IN" dirty="0"/>
              <a:t>Using QGIS plotting heatmap.</a:t>
            </a:r>
            <a:endParaRPr lang="en-IN" dirty="0">
              <a:effectLst/>
            </a:endParaRPr>
          </a:p>
        </p:txBody>
      </p:sp>
      <p:pic>
        <p:nvPicPr>
          <p:cNvPr id="1026" name="Picture 2" descr="A car accident on the road&#10;&#10;Description automatically generated">
            <a:extLst>
              <a:ext uri="{FF2B5EF4-FFF2-40B4-BE49-F238E27FC236}">
                <a16:creationId xmlns:a16="http://schemas.microsoft.com/office/drawing/2014/main" id="{94D9C686-0721-604C-2283-4882667E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4" r="27538" b="1"/>
          <a:stretch/>
        </p:blipFill>
        <p:spPr bwMode="auto">
          <a:xfrm>
            <a:off x="4469258" y="1149574"/>
            <a:ext cx="4288818" cy="522327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9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4BBB-C049-B455-96A1-EFA8ABFD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197FA-6661-51B8-13ED-6BB44351EA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first part of our solution is built upon UK’s road accident data , that had 33 features in conjugation with a vehicle dataset for the corresponding accident records . The vehicle dataset had 24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 EDA performed along with feature information we selected 11 features like </a:t>
            </a:r>
            <a:r>
              <a:rPr lang="en-US" b="1" dirty="0">
                <a:solidFill>
                  <a:srgbClr val="0070C0"/>
                </a:solidFill>
              </a:rPr>
              <a:t>Engine Capacity , Daytime ,speed limit , </a:t>
            </a:r>
            <a:r>
              <a:rPr lang="en-US" b="1" dirty="0" err="1">
                <a:solidFill>
                  <a:srgbClr val="0070C0"/>
                </a:solidFill>
              </a:rPr>
              <a:t>Vehicle_manouver</a:t>
            </a:r>
            <a:r>
              <a:rPr lang="en-US" b="1" dirty="0">
                <a:solidFill>
                  <a:srgbClr val="0070C0"/>
                </a:solidFill>
              </a:rPr>
              <a:t> , Urban and Rural area , age of driver , age of vehicle , sex of driver  , no. of </a:t>
            </a:r>
            <a:r>
              <a:rPr lang="en-US" b="1" dirty="0" err="1">
                <a:solidFill>
                  <a:srgbClr val="0070C0"/>
                </a:solidFill>
              </a:rPr>
              <a:t>casulaities</a:t>
            </a:r>
            <a:r>
              <a:rPr lang="en-US" b="1" dirty="0">
                <a:solidFill>
                  <a:srgbClr val="0070C0"/>
                </a:solidFill>
              </a:rPr>
              <a:t> , Road condition.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INSIGHTS</a:t>
            </a:r>
          </a:p>
        </p:txBody>
      </p:sp>
      <p:pic>
        <p:nvPicPr>
          <p:cNvPr id="5" name="Content Placeholder 4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5F3EC679-6E26-41A0-7161-D66B70DC0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93306"/>
            <a:ext cx="7696200" cy="4688732"/>
          </a:xfrm>
        </p:spPr>
      </p:pic>
    </p:spTree>
    <p:extLst>
      <p:ext uri="{BB962C8B-B14F-4D97-AF65-F5344CB8AC3E}">
        <p14:creationId xmlns:p14="http://schemas.microsoft.com/office/powerpoint/2010/main" val="366536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70339"/>
            <a:ext cx="6561442" cy="757577"/>
          </a:xfrm>
        </p:spPr>
        <p:txBody>
          <a:bodyPr/>
          <a:lstStyle/>
          <a:p>
            <a:r>
              <a:rPr lang="en-US" sz="2800" dirty="0"/>
              <a:t>DATA EXPLORATION INSIGHTS – Correlation Matrix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846B752-3F00-9717-8DCC-58302F4259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9" y="1124676"/>
            <a:ext cx="6561442" cy="5222875"/>
          </a:xfrm>
        </p:spPr>
      </p:pic>
    </p:spTree>
    <p:extLst>
      <p:ext uri="{BB962C8B-B14F-4D97-AF65-F5344CB8AC3E}">
        <p14:creationId xmlns:p14="http://schemas.microsoft.com/office/powerpoint/2010/main" val="343426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EXPLORATION INSIGHTS – Speed Limit</a:t>
            </a:r>
          </a:p>
        </p:txBody>
      </p:sp>
      <p:pic>
        <p:nvPicPr>
          <p:cNvPr id="5" name="Content Placeholder 4" descr="A graph of a speed limit&#10;&#10;Description automatically generated">
            <a:extLst>
              <a:ext uri="{FF2B5EF4-FFF2-40B4-BE49-F238E27FC236}">
                <a16:creationId xmlns:a16="http://schemas.microsoft.com/office/drawing/2014/main" id="{DA505503-5202-34AB-5BE6-CFF76CEC9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4" y="1125979"/>
            <a:ext cx="8767763" cy="5141996"/>
          </a:xfrm>
        </p:spPr>
      </p:pic>
    </p:spTree>
    <p:extLst>
      <p:ext uri="{BB962C8B-B14F-4D97-AF65-F5344CB8AC3E}">
        <p14:creationId xmlns:p14="http://schemas.microsoft.com/office/powerpoint/2010/main" val="309331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7" y="16042"/>
            <a:ext cx="5738883" cy="865746"/>
          </a:xfrm>
        </p:spPr>
        <p:txBody>
          <a:bodyPr/>
          <a:lstStyle/>
          <a:p>
            <a:r>
              <a:rPr lang="en-US" sz="2800" dirty="0"/>
              <a:t>DATA EXPLORATION INSIGHTS – Junction Detail</a:t>
            </a:r>
          </a:p>
        </p:txBody>
      </p:sp>
      <p:pic>
        <p:nvPicPr>
          <p:cNvPr id="6" name="Content Placeholder 5" descr="A graph with a number of injuries&#10;&#10;Description automatically generated">
            <a:extLst>
              <a:ext uri="{FF2B5EF4-FFF2-40B4-BE49-F238E27FC236}">
                <a16:creationId xmlns:a16="http://schemas.microsoft.com/office/drawing/2014/main" id="{BD730FB1-545A-1438-7E85-DAD3F2B8D0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95" y="1262711"/>
            <a:ext cx="4057180" cy="2398413"/>
          </a:xfrm>
        </p:spPr>
      </p:pic>
      <p:pic>
        <p:nvPicPr>
          <p:cNvPr id="8" name="Picture 7" descr="A graph with a number of vehicles and text&#10;&#10;Description automatically generated">
            <a:extLst>
              <a:ext uri="{FF2B5EF4-FFF2-40B4-BE49-F238E27FC236}">
                <a16:creationId xmlns:a16="http://schemas.microsoft.com/office/drawing/2014/main" id="{6B10FF95-87B6-F0A4-86DD-2B6FB6735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95" y="3855099"/>
            <a:ext cx="4057180" cy="2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 USED – RANDOM FOREST</a:t>
            </a:r>
            <a:endParaRPr lang="en-US"/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99AAF2F-24BF-3595-B123-A78197195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653" y="1664208"/>
            <a:ext cx="8768137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7299580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5492</TotalTime>
  <Words>610</Words>
  <Application>Microsoft Macintosh PowerPoint</Application>
  <PresentationFormat>On-screen Show (4:3)</PresentationFormat>
  <Paragraphs>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</vt:lpstr>
      <vt:lpstr>Franklin Gothic Demi</vt:lpstr>
      <vt:lpstr>Times New Roman</vt:lpstr>
      <vt:lpstr>TrebuchetMS</vt:lpstr>
      <vt:lpstr>IITR_PPT_Template</vt:lpstr>
      <vt:lpstr>PowerPoint Presentation</vt:lpstr>
      <vt:lpstr>Contents </vt:lpstr>
      <vt:lpstr>PROJECT INTRODUCTION</vt:lpstr>
      <vt:lpstr>DATA INTRODUCTION</vt:lpstr>
      <vt:lpstr>DATA EXPLORATION INSIGHTS</vt:lpstr>
      <vt:lpstr>DATA EXPLORATION INSIGHTS – Correlation Matrix</vt:lpstr>
      <vt:lpstr>DATA EXPLORATION INSIGHTS – Speed Limit</vt:lpstr>
      <vt:lpstr>DATA EXPLORATION INSIGHTS – Junction Detail</vt:lpstr>
      <vt:lpstr>MODEL USED – RANDOM FOREST</vt:lpstr>
      <vt:lpstr>MODEL USED – NEURAL NETWORKS</vt:lpstr>
      <vt:lpstr>What does our data show?</vt:lpstr>
      <vt:lpstr>Camera deployment and video capturing</vt:lpstr>
      <vt:lpstr>PowerPoint Presentation</vt:lpstr>
      <vt:lpstr>PowerPoint Presentation</vt:lpstr>
      <vt:lpstr>PowerPoint Presentation</vt:lpstr>
      <vt:lpstr>PowerPoint Presentation</vt:lpstr>
      <vt:lpstr>Computer Vision Technologies on Indian Traffic Scenerio</vt:lpstr>
      <vt:lpstr>Extended Futuristic Work </vt:lpstr>
      <vt:lpstr>Thank You!</vt:lpstr>
    </vt:vector>
  </TitlesOfParts>
  <Manager>Dr. Sudip Roy</Manager>
  <Company>IIT Roorkee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ADARSH PRATAP SINGH</cp:lastModifiedBy>
  <cp:revision>197</cp:revision>
  <cp:lastPrinted>2023-11-05T07:15:05Z</cp:lastPrinted>
  <dcterms:created xsi:type="dcterms:W3CDTF">2015-07-18T13:17:54Z</dcterms:created>
  <dcterms:modified xsi:type="dcterms:W3CDTF">2024-01-31T17:09:15Z</dcterms:modified>
  <cp:version>v1</cp:version>
</cp:coreProperties>
</file>